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8"/>
  </p:notesMasterIdLst>
  <p:handoutMasterIdLst>
    <p:handoutMasterId r:id="rId19"/>
  </p:handoutMasterIdLst>
  <p:sldIdLst>
    <p:sldId id="257" r:id="rId3"/>
    <p:sldId id="269" r:id="rId4"/>
    <p:sldId id="268" r:id="rId5"/>
    <p:sldId id="279" r:id="rId6"/>
    <p:sldId id="282" r:id="rId7"/>
    <p:sldId id="283" r:id="rId8"/>
    <p:sldId id="284" r:id="rId9"/>
    <p:sldId id="271" r:id="rId10"/>
    <p:sldId id="274" r:id="rId11"/>
    <p:sldId id="272" r:id="rId12"/>
    <p:sldId id="281" r:id="rId13"/>
    <p:sldId id="261" r:id="rId14"/>
    <p:sldId id="276" r:id="rId15"/>
    <p:sldId id="280" r:id="rId16"/>
    <p:sldId id="277" r:id="rId17"/>
  </p:sldIdLst>
  <p:sldSz cx="12188825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howGuides="1">
      <p:cViewPr varScale="1">
        <p:scale>
          <a:sx n="107" d="100"/>
          <a:sy n="107" d="100"/>
        </p:scale>
        <p:origin x="114" y="31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6D341-6D40-498C-B355-1A6B10FB4029}" type="datetimeFigureOut">
              <a:rPr lang="en-US"/>
              <a:t>11/30/2014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86A95-D0A4-44B9-98DA-3665758D826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984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E7497-3723-4859-BCC5-41DA474F1359}" type="datetimeFigureOut">
              <a:rPr lang="en-US"/>
              <a:t>11/30/2014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821A9-1C31-4760-BDBC-9A0BA471B1B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216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79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643064"/>
            <a:ext cx="9144002" cy="292893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6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572000"/>
            <a:ext cx="9144000" cy="106679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259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11/30/2014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2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462088"/>
            <a:ext cx="3124201" cy="1966912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685800"/>
            <a:ext cx="64770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3124201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11/30/2014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63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gray">
          <a:xfrm rot="120000">
            <a:off x="654916" y="532501"/>
            <a:ext cx="6103614" cy="571589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gray">
          <a:xfrm>
            <a:off x="7313612" y="0"/>
            <a:ext cx="41910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>
          <a:xfrm>
            <a:off x="74660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643063"/>
            <a:ext cx="3124201" cy="277653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745586" y="609600"/>
            <a:ext cx="5914664" cy="5562600"/>
          </a:xfrm>
          <a:solidFill>
            <a:srgbClr val="FFFFFF">
              <a:shade val="85000"/>
            </a:srgbClr>
          </a:solidFill>
          <a:ln w="152400" cap="flat" cmpd="sng">
            <a:solidFill>
              <a:srgbClr val="FFFFFF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5400" h="19050"/>
            <a:contourClr>
              <a:srgbClr val="FFFFFF"/>
            </a:contourClr>
          </a:sp3d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4423913"/>
            <a:ext cx="3124201" cy="1748287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11/30/2014</a:t>
            </a:fld>
            <a:endParaRPr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54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487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8612" y="685801"/>
            <a:ext cx="1828801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3" y="685800"/>
            <a:ext cx="7924799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32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 rot="120000">
            <a:off x="4600738" y="74034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 bwMode="gray">
          <a:xfrm rot="185582">
            <a:off x="1414576" y="76262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 rot="21480000">
            <a:off x="7775260" y="727477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6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110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ternate 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 smtClean="0"/>
              <a:t>Click icon to add picture</a:t>
            </a:r>
            <a:endParaRPr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 smtClean="0"/>
              <a:t>Click icon to add picture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6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26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18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gray">
          <a:xfrm>
            <a:off x="2159492" y="0"/>
            <a:ext cx="934512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23098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  <p:sp>
        <p:nvSpPr>
          <p:cNvPr id="12" name="Rectangle 11"/>
          <p:cNvSpPr/>
          <p:nvPr/>
        </p:nvSpPr>
        <p:spPr bwMode="gray">
          <a:xfrm rot="21379692">
            <a:off x="322262" y="211183"/>
            <a:ext cx="1542449" cy="2051702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>
            <a:normAutofit/>
          </a:bodyPr>
          <a:lstStyle>
            <a:lvl1pPr marL="4572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5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643064"/>
            <a:ext cx="9144002" cy="2928936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66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572000"/>
            <a:ext cx="9144000" cy="1066799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233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5854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11/30/2014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62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585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585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11/30/2014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443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11/30/2014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42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84211" y="0"/>
            <a:ext cx="108204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8366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56612" y="6400801"/>
            <a:ext cx="11676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A753D76A-AFCE-4D96-B917-CBEF96F7D1EB}" type="datetimeFigureOut">
              <a:rPr lang="en-US"/>
              <a:pPr/>
              <a:t>11/30/2014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07885" y="6400801"/>
            <a:ext cx="679632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2012" y="6400801"/>
            <a:ext cx="9144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783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asket filled with apples" title="Sample Food Picture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Picture Placeholder 7" descr="Closeup of cinnamon sticks and apples beside stack of plates and forks on table" title="Sample Food Picture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Picture Placeholder 8" descr="Slice of apple pie on plate" title="Sample Food Picture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Created by Elton Vinh, Joanne Trinh, Gordon Wang, Ethan Huang, </a:t>
            </a:r>
            <a:r>
              <a:rPr lang="en-US" dirty="0" err="1" smtClean="0"/>
              <a:t>Loc</a:t>
            </a:r>
            <a:r>
              <a:rPr lang="en-US" dirty="0" smtClean="0"/>
              <a:t> </a:t>
            </a:r>
            <a:r>
              <a:rPr lang="en-US" dirty="0" err="1" smtClean="0"/>
              <a:t>Giang</a:t>
            </a:r>
            <a:r>
              <a:rPr lang="en-US" dirty="0" smtClean="0"/>
              <a:t>, Rama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Nutrition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8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Search Tree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Search filters</a:t>
            </a:r>
          </a:p>
          <a:p>
            <a:r>
              <a:rPr lang="en-US" dirty="0" smtClean="0"/>
              <a:t>Print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scending</a:t>
            </a:r>
          </a:p>
          <a:p>
            <a:pPr lvl="1"/>
            <a:r>
              <a:rPr lang="en-US" dirty="0" smtClean="0"/>
              <a:t>descending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2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7012" y="533400"/>
            <a:ext cx="3124201" cy="685800"/>
          </a:xfrm>
        </p:spPr>
        <p:txBody>
          <a:bodyPr/>
          <a:lstStyle/>
          <a:p>
            <a:r>
              <a:rPr lang="en-US" dirty="0" smtClean="0"/>
              <a:t>Hash Table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1371601"/>
            <a:ext cx="3124201" cy="48006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Specific look ups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674812" y="364333"/>
            <a:ext cx="4114798" cy="6715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Hash Function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idx="1"/>
          </p:nvPr>
        </p:nvSpPr>
        <p:spPr>
          <a:xfrm>
            <a:off x="1094147" y="1035845"/>
            <a:ext cx="5914664" cy="5562600"/>
          </a:xfrm>
        </p:spPr>
      </p:sp>
    </p:spTree>
    <p:extLst>
      <p:ext uri="{BB962C8B-B14F-4D97-AF65-F5344CB8AC3E}">
        <p14:creationId xmlns:p14="http://schemas.microsoft.com/office/powerpoint/2010/main" val="250304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Sorted Linked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your first bullet point here</a:t>
            </a:r>
          </a:p>
          <a:p>
            <a:r>
              <a:rPr lang="en-US" dirty="0" smtClean="0"/>
              <a:t>Add your second bullet point here</a:t>
            </a:r>
          </a:p>
          <a:p>
            <a:r>
              <a:rPr lang="en-US" dirty="0" smtClean="0"/>
              <a:t>Add your third bullet point here</a:t>
            </a:r>
            <a:endParaRPr lang="en-US" dirty="0"/>
          </a:p>
        </p:txBody>
      </p:sp>
      <p:pic>
        <p:nvPicPr>
          <p:cNvPr id="5" name="Picture Placeholder 4" descr="Basket filled with apples" title="Sample Food Picture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62134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Design Efficiencies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27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40402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2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and </a:t>
            </a:r>
            <a:r>
              <a:rPr lang="fr-FR" dirty="0" err="1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ood nutrition</a:t>
            </a:r>
          </a:p>
          <a:p>
            <a:r>
              <a:rPr lang="en-US" dirty="0" smtClean="0"/>
              <a:t>Database</a:t>
            </a:r>
          </a:p>
          <a:p>
            <a:pPr lvl="1"/>
            <a:r>
              <a:rPr lang="en-US" dirty="0" smtClean="0"/>
              <a:t>Insert</a:t>
            </a:r>
          </a:p>
          <a:p>
            <a:pPr lvl="1"/>
            <a:r>
              <a:rPr lang="en-US" dirty="0" smtClean="0"/>
              <a:t>Remove</a:t>
            </a:r>
          </a:p>
          <a:p>
            <a:pPr lvl="1"/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calculate</a:t>
            </a:r>
          </a:p>
          <a:p>
            <a:r>
              <a:rPr lang="en-US" dirty="0" err="1" smtClean="0"/>
              <a:t>HashTable</a:t>
            </a:r>
            <a:endParaRPr lang="en-US" dirty="0" smtClean="0"/>
          </a:p>
          <a:p>
            <a:r>
              <a:rPr lang="en-US" dirty="0" smtClean="0"/>
              <a:t>BST</a:t>
            </a:r>
          </a:p>
          <a:p>
            <a:r>
              <a:rPr lang="en-US" dirty="0" smtClean="0"/>
              <a:t>Sorted Linked List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624" y="1981200"/>
            <a:ext cx="5226187" cy="3810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646612" y="1643063"/>
            <a:ext cx="0" cy="449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25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-1676400"/>
            <a:ext cx="3124201" cy="2776537"/>
          </a:xfrm>
        </p:spPr>
        <p:txBody>
          <a:bodyPr/>
          <a:lstStyle/>
          <a:p>
            <a:r>
              <a:rPr lang="en-US" dirty="0" smtClean="0"/>
              <a:t>Menu Options</a:t>
            </a:r>
            <a:endParaRPr lang="en-US" dirty="0"/>
          </a:p>
        </p:txBody>
      </p:sp>
      <p:pic>
        <p:nvPicPr>
          <p:cNvPr id="5" name="Picture Placeholder 4" descr="Slice of apple pie on plate" title="Sample Food Picture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1066800"/>
            <a:ext cx="3124201" cy="4953000"/>
          </a:xfrm>
        </p:spPr>
        <p:txBody>
          <a:bodyPr>
            <a:normAutofit/>
          </a:bodyPr>
          <a:lstStyle/>
          <a:p>
            <a:pPr marL="1245870" lvl="3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100" dirty="0" smtClean="0"/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Add new food data</a:t>
            </a:r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Delete food data</a:t>
            </a:r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Look up food data</a:t>
            </a:r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List food data in hash table sequence</a:t>
            </a:r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List food data sorted by name</a:t>
            </a:r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Print Indented tree</a:t>
            </a:r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Print efficiency data of hash table</a:t>
            </a:r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Food calculator</a:t>
            </a:r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Quit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9738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304800"/>
            <a:ext cx="10032375" cy="586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6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5" t="21473" r="4295" b="29448"/>
          <a:stretch/>
        </p:blipFill>
        <p:spPr>
          <a:xfrm>
            <a:off x="2894012" y="381000"/>
            <a:ext cx="7004929" cy="30706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9" t="10077" r="14853" b="41473"/>
          <a:stretch/>
        </p:blipFill>
        <p:spPr>
          <a:xfrm>
            <a:off x="3122612" y="3426940"/>
            <a:ext cx="629107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27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7" t="14444" r="63555" b="46667"/>
          <a:stretch/>
        </p:blipFill>
        <p:spPr>
          <a:xfrm>
            <a:off x="1186889" y="1272988"/>
            <a:ext cx="1524000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56" t="13333" r="16222" b="40000"/>
          <a:stretch/>
        </p:blipFill>
        <p:spPr>
          <a:xfrm>
            <a:off x="2802450" y="1066800"/>
            <a:ext cx="1905000" cy="320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2" t="54444" r="42000" b="16667"/>
          <a:stretch/>
        </p:blipFill>
        <p:spPr>
          <a:xfrm>
            <a:off x="4707450" y="1187824"/>
            <a:ext cx="1524000" cy="198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7" t="21112" r="56222" b="36666"/>
          <a:stretch/>
        </p:blipFill>
        <p:spPr>
          <a:xfrm>
            <a:off x="6058249" y="1187824"/>
            <a:ext cx="2667000" cy="289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6" t="15556" r="6444" b="31111"/>
          <a:stretch/>
        </p:blipFill>
        <p:spPr>
          <a:xfrm>
            <a:off x="8456612" y="1268506"/>
            <a:ext cx="2819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50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-1676400"/>
            <a:ext cx="3124201" cy="2776537"/>
          </a:xfrm>
        </p:spPr>
        <p:txBody>
          <a:bodyPr/>
          <a:lstStyle/>
          <a:p>
            <a:r>
              <a:rPr lang="en-US" dirty="0" smtClean="0"/>
              <a:t>Data Record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1066800"/>
            <a:ext cx="3124201" cy="4953000"/>
          </a:xfrm>
        </p:spPr>
        <p:txBody>
          <a:bodyPr>
            <a:normAutofit/>
          </a:bodyPr>
          <a:lstStyle/>
          <a:p>
            <a:pPr marL="45720"/>
            <a:r>
              <a:rPr lang="en-US" dirty="0" smtClean="0"/>
              <a:t>Attributes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Name = Tomato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Calories = 15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Total Fat(mg) = 181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Cholesterol(g) = 0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Sodium(mg) = 18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Protein(mg) = 879</a:t>
            </a:r>
          </a:p>
          <a:p>
            <a:pPr marL="45720" lvl="1">
              <a:spcBef>
                <a:spcPts val="1200"/>
              </a:spcBef>
            </a:pPr>
            <a:endParaRPr lang="en-US" dirty="0" smtClean="0"/>
          </a:p>
          <a:p>
            <a:pPr marL="45720" lvl="1">
              <a:spcBef>
                <a:spcPts val="1200"/>
              </a:spcBef>
            </a:pPr>
            <a:r>
              <a:rPr lang="en-US" sz="1600" dirty="0" smtClean="0"/>
              <a:t>Functions</a:t>
            </a:r>
          </a:p>
          <a:p>
            <a:pPr marL="78867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c</a:t>
            </a:r>
            <a:r>
              <a:rPr lang="en-US" sz="1200" dirty="0" smtClean="0"/>
              <a:t>onstructors and destructors</a:t>
            </a:r>
          </a:p>
          <a:p>
            <a:pPr marL="78867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getters and setters</a:t>
            </a:r>
          </a:p>
          <a:p>
            <a:pPr marL="78867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o</a:t>
            </a:r>
            <a:r>
              <a:rPr lang="en-US" sz="1200" dirty="0" smtClean="0"/>
              <a:t>verloaded operators</a:t>
            </a:r>
          </a:p>
          <a:p>
            <a:pPr marL="1245870" lvl="3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100" dirty="0" smtClean="0"/>
          </a:p>
          <a:p>
            <a:pPr marL="78867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7" name="Picture Placeholder 4" descr="Slice of apple pie on plate" title="Sample Food Picture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"/>
          <a:stretch/>
        </p:blipFill>
        <p:spPr/>
      </p:pic>
      <p:pic>
        <p:nvPicPr>
          <p:cNvPr id="2052" name="Picture 4" descr="http://tpzoo.files.wordpress.com/2013/07/heirloom-tomatoes-istoc39e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686858"/>
            <a:ext cx="5791200" cy="540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690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IO</a:t>
            </a:r>
            <a:endParaRPr lang="en-US" dirty="0"/>
          </a:p>
        </p:txBody>
      </p:sp>
      <p:graphicFrame>
        <p:nvGraphicFramePr>
          <p:cNvPr id="9" name="Content Placeholder 8" descr="Sample table with 3 columns, 4 rows" title="Tab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88904765"/>
              </p:ext>
            </p:extLst>
          </p:nvPr>
        </p:nvGraphicFramePr>
        <p:xfrm>
          <a:off x="2055812" y="1905000"/>
          <a:ext cx="8382000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000"/>
                <a:gridCol w="1397000"/>
                <a:gridCol w="1397000"/>
                <a:gridCol w="1397000"/>
                <a:gridCol w="1397000"/>
                <a:gridCol w="1397000"/>
              </a:tblGrid>
              <a:tr h="93345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Calories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 Fat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Cholesterol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Sodium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Protein</a:t>
                      </a:r>
                      <a:endParaRPr lang="en-US" dirty="0"/>
                    </a:p>
                  </a:txBody>
                  <a:tcPr anchor="ctr"/>
                </a:tc>
              </a:tr>
              <a:tr h="933450">
                <a:tc>
                  <a:txBody>
                    <a:bodyPr/>
                    <a:lstStyle/>
                    <a:p>
                      <a:r>
                        <a:rPr lang="en-US" dirty="0" smtClean="0"/>
                        <a:t>Tomato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933450">
                <a:tc>
                  <a:txBody>
                    <a:bodyPr/>
                    <a:lstStyle/>
                    <a:p>
                      <a:r>
                        <a:rPr lang="en-US" dirty="0" smtClean="0"/>
                        <a:t>Milk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933450">
                <a:tc>
                  <a:txBody>
                    <a:bodyPr/>
                    <a:lstStyle/>
                    <a:p>
                      <a:r>
                        <a:rPr lang="en-US" dirty="0" smtClean="0"/>
                        <a:t>Bread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63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5" name="Picture Placeholder 14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Strutures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18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Food Gourmet 16x9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027EF60-452A-468E-A07F-0A227C2E3B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Food - preparation to presentation (widescreen)</Template>
  <TotalTime>0</TotalTime>
  <Words>168</Words>
  <Application>Microsoft Office PowerPoint</Application>
  <PresentationFormat>Custom</PresentationFormat>
  <Paragraphs>67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Cambria</vt:lpstr>
      <vt:lpstr>Food Gourmet 16x9</vt:lpstr>
      <vt:lpstr>Nutrition Database</vt:lpstr>
      <vt:lpstr>Overview and Features</vt:lpstr>
      <vt:lpstr>Menu Options</vt:lpstr>
      <vt:lpstr>PowerPoint Presentation</vt:lpstr>
      <vt:lpstr>PowerPoint Presentation</vt:lpstr>
      <vt:lpstr>PowerPoint Presentation</vt:lpstr>
      <vt:lpstr>Data Record</vt:lpstr>
      <vt:lpstr>File IO</vt:lpstr>
      <vt:lpstr>Data Strutures</vt:lpstr>
      <vt:lpstr>Binary Search Tree</vt:lpstr>
      <vt:lpstr>Hash Table</vt:lpstr>
      <vt:lpstr>Sorted Linked List</vt:lpstr>
      <vt:lpstr>Key Design Efficiencies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2014-12-01T01:47:21Z</dcterms:created>
  <dcterms:modified xsi:type="dcterms:W3CDTF">2014-12-01T03:25:48Z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TC029010239991</vt:lpwstr>
  </property>
</Properties>
</file>